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1253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751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6649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8361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9586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8538215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弧形 6">
            <a:extLst>
              <a:ext uri="{FF2B5EF4-FFF2-40B4-BE49-F238E27FC236}">
                <a16:creationId xmlns:a16="http://schemas.microsoft.com/office/drawing/2014/main" id="{4CA5A910-571F-75C2-BF35-26BA8FFDDC31}"/>
              </a:ext>
            </a:extLst>
          </p:cNvPr>
          <p:cNvSpPr/>
          <p:nvPr userDrawn="1"/>
        </p:nvSpPr>
        <p:spPr>
          <a:xfrm rot="9078736">
            <a:off x="9967899" y="-3091766"/>
            <a:ext cx="3657368" cy="4548434"/>
          </a:xfrm>
          <a:prstGeom prst="arc">
            <a:avLst>
              <a:gd name="adj1" fmla="val 15204947"/>
              <a:gd name="adj2" fmla="val 21537104"/>
            </a:avLst>
          </a:prstGeom>
          <a:ln w="587375">
            <a:solidFill>
              <a:schemeClr val="accent6">
                <a:lumMod val="20000"/>
                <a:lumOff val="80000"/>
                <a:alpha val="6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菱形 7">
            <a:extLst>
              <a:ext uri="{FF2B5EF4-FFF2-40B4-BE49-F238E27FC236}">
                <a16:creationId xmlns:a16="http://schemas.microsoft.com/office/drawing/2014/main" id="{6DEB5FF7-6D99-88D6-138A-1295A01D10EF}"/>
              </a:ext>
            </a:extLst>
          </p:cNvPr>
          <p:cNvSpPr/>
          <p:nvPr userDrawn="1"/>
        </p:nvSpPr>
        <p:spPr>
          <a:xfrm>
            <a:off x="11656541" y="1886465"/>
            <a:ext cx="280086" cy="337751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菱形 8">
            <a:extLst>
              <a:ext uri="{FF2B5EF4-FFF2-40B4-BE49-F238E27FC236}">
                <a16:creationId xmlns:a16="http://schemas.microsoft.com/office/drawing/2014/main" id="{D7130504-BEA1-8D0C-83EB-3140F88CDFA6}"/>
              </a:ext>
            </a:extLst>
          </p:cNvPr>
          <p:cNvSpPr/>
          <p:nvPr userDrawn="1"/>
        </p:nvSpPr>
        <p:spPr>
          <a:xfrm>
            <a:off x="474823" y="5796571"/>
            <a:ext cx="280086" cy="337751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912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6" r:id="rId3"/>
    <p:sldLayoutId id="2147483658" r:id="rId4"/>
    <p:sldLayoutId id="2147483659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弧形 7">
            <a:extLst>
              <a:ext uri="{FF2B5EF4-FFF2-40B4-BE49-F238E27FC236}">
                <a16:creationId xmlns:a16="http://schemas.microsoft.com/office/drawing/2014/main" id="{4BCFFA3A-05B2-D29F-A920-10540ACF8CF0}"/>
              </a:ext>
            </a:extLst>
          </p:cNvPr>
          <p:cNvSpPr/>
          <p:nvPr/>
        </p:nvSpPr>
        <p:spPr>
          <a:xfrm rot="9078736">
            <a:off x="9967899" y="-3091766"/>
            <a:ext cx="3657368" cy="4548434"/>
          </a:xfrm>
          <a:prstGeom prst="arc">
            <a:avLst>
              <a:gd name="adj1" fmla="val 15204947"/>
              <a:gd name="adj2" fmla="val 21537104"/>
            </a:avLst>
          </a:prstGeom>
          <a:ln w="587375">
            <a:solidFill>
              <a:schemeClr val="accent6">
                <a:lumMod val="20000"/>
                <a:lumOff val="80000"/>
                <a:alpha val="6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菱形 8">
            <a:extLst>
              <a:ext uri="{FF2B5EF4-FFF2-40B4-BE49-F238E27FC236}">
                <a16:creationId xmlns:a16="http://schemas.microsoft.com/office/drawing/2014/main" id="{F63D3C8C-558E-AD98-BB8B-59FF8364E034}"/>
              </a:ext>
            </a:extLst>
          </p:cNvPr>
          <p:cNvSpPr/>
          <p:nvPr/>
        </p:nvSpPr>
        <p:spPr>
          <a:xfrm>
            <a:off x="11656541" y="1886465"/>
            <a:ext cx="280086" cy="337751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菱形 9">
            <a:extLst>
              <a:ext uri="{FF2B5EF4-FFF2-40B4-BE49-F238E27FC236}">
                <a16:creationId xmlns:a16="http://schemas.microsoft.com/office/drawing/2014/main" id="{A0ED70EE-C89D-FC5C-0D69-E5637666814C}"/>
              </a:ext>
            </a:extLst>
          </p:cNvPr>
          <p:cNvSpPr/>
          <p:nvPr/>
        </p:nvSpPr>
        <p:spPr>
          <a:xfrm>
            <a:off x="613719" y="4534930"/>
            <a:ext cx="280086" cy="337751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Picture 10" descr="0-0cover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00" y="359999"/>
            <a:ext cx="9360000" cy="575999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  <p:extLst>
      <p:ext uri="{BB962C8B-B14F-4D97-AF65-F5344CB8AC3E}">
        <p14:creationId xmlns:p14="http://schemas.microsoft.com/office/powerpoint/2010/main" val="2982806862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2.2 利害關係人群體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2.3 利害關係人關注與溝通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80000" y="1152000"/>
            <a:ext cx="4859999" cy="503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375 字的佔位文字，用於測試 PPT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生成功能。原始提示：請提供約 375 字（對應 250 英文單字）描述利害關係人溝通實務，以補充重大性雷達圖。涵蓋參與節...]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3.1 重大議題（敘述與視覺）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375 字的佔位文字，用於測試 PPT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生成功能。原始提示：請撰寫約 375 字（對應 250 英文單字）總結公司的重大議題概況。說明優先順序設定方法、與策略和...]</a:t>
            </a:r>
          </a:p>
        </p:txBody>
      </p:sp>
      <p:pic>
        <p:nvPicPr>
          <p:cNvPr id="4" name="Picture 3" descr="preview_big_issues_bar_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000" y="1080000"/>
            <a:ext cx="4859999" cy="36415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3.2 重大性摘要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375 字的佔位文字，用於測試 PPT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生成功能。原始提示：請撰寫約 375 字（對應 250 英文單字）總結重大性評估方法和主要發現。涵蓋雙重重大性（影響與財...]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3.3 回應永續目標的產品與服務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3.4 永續目標與 SDGs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375 字的佔位文字，用於測試 PPT 生成功能。原始提示：請撰寫約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375 字（對應 250 英文單字）說明公司如何將永續目標與標示的 SDG 圖示對齊。詳細...]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3.5 風險管理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375 字的佔位文字，用於測試 PPT 生成功能。原始提示：請撰寫約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375 字（對應 250 英文單字）概述與重大 ESG 議題相關的企業風險管理方法。涵蓋治...]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3.6 重大議題與風險管理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執行長訊息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330 字的佔位文字，用於測試 PPT 生成功能。原始提示：請撰寫約 330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字（對應 220 英文單字）的 CEO 訊息，用於 ESG 永續報告書。平衡啟發性...]</a:t>
            </a:r>
          </a:p>
        </p:txBody>
      </p:sp>
      <p:pic>
        <p:nvPicPr>
          <p:cNvPr id="4" name="Picture 3" descr="1-1ceom02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000" y="1080000"/>
            <a:ext cx="3599999" cy="53999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1.1 我們的公司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345 字的佔位文字，用於測試 PPT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生成功能。原始提示：請提供約 345 字（對應 230 英文單字）描述公司的合作概況。重要：在第一句中使用 {COMPA...]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345 字的佔位文字，用於測試 PPT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生成功能。原始提示：請撰寫約 345 字（對應 230 英文單字）詳細說明財務穩定性、營收成長、資本投資和法規遵循。討論...]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1.2 永續策略與行動計畫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1.3 ESG 核心支柱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375 字的佔位文字，用於測試 PPT 生成功能。原始提示：請撰寫約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375 字（對應 250 英文單字）說明公司的 ESG 核心支柱，涵蓋地球（Planet）...]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1.4 我們的董事會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420 字的佔位文字，用於測試 PPT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生成功能。原始提示：Create executive-level narration describing the go...]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1.5 ESG 路線圖（第一階段）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345 字的佔位文字，用於測試 PPT 生成功能。原始提示：請撰寫約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345 字（對應 230 英文單字）敘述 ESG 路線圖。總結基礎承諾如何演進為風險整合、...]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1.5 ESG 路線圖（第二階段）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345 字的佔位文字，用於測試 PPT 生成功能。原始提示：請撰寫約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345 字（對應 230 英文單字）敘述 ESG 路線圖。總結基礎承諾如何演進為風險整合、...]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899999" y="540000"/>
            <a:ext cx="7199999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 b="1">
                <a:latin typeface="Microsoft JhengHei"/>
              </a:defRPr>
            </a:pPr>
            <a:r>
              <a:t>2.1 利害關係人識別與分析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7999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375 字的佔位文字，用於測試 PPT 生成功能。原始提示：請撰寫約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375 字（對應 250 英文單字）的利害關係人識別章節，用於 ESG 報告。識別關鍵利害...]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80000" y="1080000"/>
            <a:ext cx="4859999" cy="5399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[Mock 測試文字：這是一段約 375 字的佔位文字，用於測試 PPT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sz="1100">
                <a:solidFill>
                  <a:srgbClr val="3A3A3A"/>
                </a:solidFill>
                <a:latin typeface="Microsoft JhengHei"/>
              </a:rPr>
              <a:t>生成功能。原始提示：請撰寫約 375 字（對應 250 英文單字）分析利害關係人的需求和影響力。涵蓋顯著性（權力、合法性...]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672001" y="6066002"/>
            <a:ext cx="2160000" cy="431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1100" i="1">
                <a:solidFill>
                  <a:srgbClr val="969696"/>
                </a:solidFill>
                <a:latin typeface="Microsoft JhengHei"/>
              </a:defRPr>
            </a:pPr>
            <a:r>
              <a:t>Sustainability Report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寬螢幕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4" baseType="lpstr">
      <vt:lpstr>Aptos</vt:lpstr>
      <vt:lpstr>Arial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geesheen wu</dc:creator>
  <cp:lastModifiedBy>geesheen wu</cp:lastModifiedBy>
  <cp:revision>4</cp:revision>
  <dcterms:created xsi:type="dcterms:W3CDTF">2025-12-15T12:30:24Z</dcterms:created>
  <dcterms:modified xsi:type="dcterms:W3CDTF">2025-12-16T15:08:40Z</dcterms:modified>
</cp:coreProperties>
</file>

<file path=docProps/thumbnail.jpeg>
</file>